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1" r:id="rId3"/>
    <p:sldId id="295" r:id="rId4"/>
    <p:sldId id="296" r:id="rId5"/>
    <p:sldId id="262" r:id="rId6"/>
    <p:sldId id="287" r:id="rId7"/>
    <p:sldId id="258" r:id="rId8"/>
    <p:sldId id="298" r:id="rId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3366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80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C6CB2-FFAE-4841-AA05-27722B363968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5710"/>
            <a:ext cx="5438775" cy="44665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27B48-7296-4377-8E3D-FABDA14C3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891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3D4AE-BC99-4453-B928-F814D7341A09}" type="datetime1">
              <a:rPr lang="ru-RU" smtClean="0"/>
              <a:t>20.08.2024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9CDAB-D8AA-4EC0-BFF4-E7C507C0F972}" type="datetime1">
              <a:rPr lang="ru-RU" smtClean="0"/>
              <a:t>20.08.2024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0A6F-8010-4B8C-86FD-02FA9BDF2DDA}" type="datetime1">
              <a:rPr lang="ru-RU" smtClean="0"/>
              <a:t>20.08.2024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6479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6F84C-D868-4367-A350-9293EB41F56B}" type="datetime1">
              <a:rPr lang="ru-RU" smtClean="0"/>
              <a:t>20.08.2024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FFE5-3C88-45C7-9B93-5BA4CE46ECFE}" type="datetime1">
              <a:rPr lang="ru-RU" smtClean="0"/>
              <a:t>20.08.2024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5CF62-53F7-4536-9226-C295F71FAA26}" type="datetime1">
              <a:rPr lang="ru-RU" smtClean="0"/>
              <a:t>20.08.2024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D3257-29D2-4F53-93AF-4B98A77928D7}" type="datetime1">
              <a:rPr lang="ru-RU" smtClean="0"/>
              <a:t>20.08.2024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1144-4111-423C-8874-3B4D44A307E8}" type="datetime1">
              <a:rPr lang="ru-RU" smtClean="0"/>
              <a:t>20.08.2024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CE79E-DC11-44CF-94B8-6AB367394D38}" type="datetime1">
              <a:rPr lang="ru-RU" smtClean="0"/>
              <a:t>20.08.2024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71FBD-F931-4DB0-AD0C-555A8378D27E}" type="datetime1">
              <a:rPr lang="ru-RU" smtClean="0"/>
              <a:t>20.08.2024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6716D-23D8-4C9B-92A9-4C1FE234A4DF}" type="datetime1">
              <a:rPr lang="ru-RU" smtClean="0"/>
              <a:t>20.08.2024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41F05-3BBB-4473-95CE-342578B92A1B}" type="datetime1">
              <a:rPr lang="ru-RU" smtClean="0"/>
              <a:t>20.08.2024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rksenod\Desktop\sinii-chernyi-linii-background-geometriia-material-design-f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475656" y="279030"/>
            <a:ext cx="0" cy="11337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1475656" y="279030"/>
            <a:ext cx="4098304" cy="1495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chemeClr val="bg1"/>
                </a:solidFill>
                <a:latin typeface="Cambria" pitchFamily="18" charset="0"/>
              </a:rPr>
              <a:t>Ростехнадзор</a:t>
            </a:r>
          </a:p>
          <a:p>
            <a:pPr>
              <a:lnSpc>
                <a:spcPct val="80000"/>
              </a:lnSpc>
            </a:pPr>
            <a:endParaRPr lang="ru-RU" sz="1600" b="1" dirty="0" smtClean="0">
              <a:solidFill>
                <a:schemeClr val="bg1"/>
              </a:solidFill>
              <a:latin typeface="Cambria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bg1"/>
                </a:solidFill>
                <a:latin typeface="Cambria" pitchFamily="18" charset="0"/>
              </a:rPr>
              <a:t>Сибирское управление </a:t>
            </a:r>
          </a:p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bg1"/>
                </a:solidFill>
                <a:latin typeface="Cambria" pitchFamily="18" charset="0"/>
              </a:rPr>
              <a:t>Федеральной службы по </a:t>
            </a:r>
          </a:p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bg1"/>
                </a:solidFill>
                <a:latin typeface="Cambria" pitchFamily="18" charset="0"/>
              </a:rPr>
              <a:t>экологическому, технологическому </a:t>
            </a:r>
          </a:p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bg1"/>
                </a:solidFill>
                <a:latin typeface="Cambria" pitchFamily="18" charset="0"/>
              </a:rPr>
              <a:t>и атомному надзору</a:t>
            </a:r>
          </a:p>
          <a:p>
            <a:pPr>
              <a:lnSpc>
                <a:spcPct val="80000"/>
              </a:lnSpc>
            </a:pPr>
            <a:endParaRPr lang="ru-RU" sz="16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4753" y="1988840"/>
            <a:ext cx="9119246" cy="24917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</a:t>
            </a:r>
          </a:p>
          <a:p>
            <a:pPr marL="0" indent="0"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правоприменительной практике Сибирского управления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объектах ведения горных работ по добыче полезных ископаемых подземным способом </a:t>
            </a:r>
            <a:r>
              <a:rPr lang="ru-RU" sz="2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пользованием недрами»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Файл:Russia, Emblem of Rostehnadzor, 2007.png — Википед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8501"/>
            <a:ext cx="1222685" cy="137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4480587"/>
            <a:ext cx="49514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Докладчик:</a:t>
            </a:r>
          </a:p>
          <a:p>
            <a:pPr>
              <a:spcBef>
                <a:spcPct val="0"/>
              </a:spcBef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руководителя Сибирского управления Федеральной службы по экологическому, технологическому и атомному надзору</a:t>
            </a:r>
          </a:p>
          <a:p>
            <a:pPr>
              <a:spcBef>
                <a:spcPct val="0"/>
              </a:spcBef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Грибков Денис Александрович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1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899592" y="112562"/>
            <a:ext cx="0" cy="94017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921498" y="79431"/>
            <a:ext cx="4098304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b="1" dirty="0" smtClean="0">
                <a:solidFill>
                  <a:schemeClr val="bg1"/>
                </a:solidFill>
                <a:latin typeface="Cambria" pitchFamily="18" charset="0"/>
              </a:rPr>
              <a:t>Ростехнадзор</a:t>
            </a:r>
          </a:p>
          <a:p>
            <a:pPr>
              <a:lnSpc>
                <a:spcPct val="80000"/>
              </a:lnSpc>
            </a:pPr>
            <a:endParaRPr lang="ru-RU" sz="1200" b="1" dirty="0" smtClean="0">
              <a:solidFill>
                <a:schemeClr val="bg1"/>
              </a:solidFill>
              <a:latin typeface="Cambria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200" dirty="0">
                <a:solidFill>
                  <a:schemeClr val="bg1"/>
                </a:solidFill>
                <a:latin typeface="Cambria" pitchFamily="18" charset="0"/>
              </a:rPr>
              <a:t>Сибирское управление </a:t>
            </a:r>
          </a:p>
          <a:p>
            <a:pPr>
              <a:lnSpc>
                <a:spcPct val="80000"/>
              </a:lnSpc>
            </a:pPr>
            <a:r>
              <a:rPr lang="ru-RU" sz="1200" dirty="0">
                <a:solidFill>
                  <a:schemeClr val="bg1"/>
                </a:solidFill>
                <a:latin typeface="Cambria" pitchFamily="18" charset="0"/>
              </a:rPr>
              <a:t>Федеральной службы по </a:t>
            </a:r>
          </a:p>
          <a:p>
            <a:pPr>
              <a:lnSpc>
                <a:spcPct val="80000"/>
              </a:lnSpc>
            </a:pPr>
            <a:r>
              <a:rPr lang="ru-RU" sz="1200" dirty="0">
                <a:solidFill>
                  <a:schemeClr val="bg1"/>
                </a:solidFill>
                <a:latin typeface="Cambria" pitchFamily="18" charset="0"/>
              </a:rPr>
              <a:t>экологическому, технологическому </a:t>
            </a:r>
          </a:p>
          <a:p>
            <a:pPr>
              <a:lnSpc>
                <a:spcPct val="80000"/>
              </a:lnSpc>
            </a:pPr>
            <a:r>
              <a:rPr lang="ru-RU" sz="1200" dirty="0">
                <a:solidFill>
                  <a:schemeClr val="bg1"/>
                </a:solidFill>
                <a:latin typeface="Cambria" pitchFamily="18" charset="0"/>
              </a:rPr>
              <a:t>и атомному надзору</a:t>
            </a:r>
          </a:p>
          <a:p>
            <a:pPr>
              <a:lnSpc>
                <a:spcPct val="80000"/>
              </a:lnSpc>
            </a:pP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1026" name="Picture 2" descr="Файл:Russia, Emblem of Rostehnadzor, 2007.png — Википед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01" y="79431"/>
            <a:ext cx="764163" cy="85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3491881" y="124327"/>
            <a:ext cx="565212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sng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cs typeface="Times New Roman" panose="02020603050405020304" pitchFamily="18" charset="0"/>
              </a:rPr>
              <a:t>ОБ</a:t>
            </a:r>
            <a:r>
              <a:rPr kumimoji="0" lang="ru-RU" sz="2200" b="0" i="0" u="sng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cs typeface="Times New Roman" panose="02020603050405020304" pitchFamily="18" charset="0"/>
              </a:rPr>
              <a:t> ОБЪЕКТАХ УГОЛЬНОЙ ПРОМЫШЛЕННОСТИ</a:t>
            </a:r>
            <a:endParaRPr kumimoji="0" lang="ru-RU" sz="2200" b="0" i="0" u="sng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208805"/>
              </p:ext>
            </p:extLst>
          </p:nvPr>
        </p:nvGraphicFramePr>
        <p:xfrm>
          <a:off x="179512" y="1549695"/>
          <a:ext cx="4248472" cy="2652527"/>
        </p:xfrm>
        <a:graphic>
          <a:graphicData uri="http://schemas.openxmlformats.org/drawingml/2006/table">
            <a:tbl>
              <a:tblPr firstRow="1" bandRow="1"/>
              <a:tblGrid>
                <a:gridCol w="576064"/>
                <a:gridCol w="1224136"/>
                <a:gridCol w="1296144"/>
                <a:gridCol w="1152128"/>
              </a:tblGrid>
              <a:tr h="35674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№ п/п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Класс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опасности/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Вид ОПО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74330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  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класс  чрезвычайно опасные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II </a:t>
                      </a: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класс </a:t>
                      </a:r>
                      <a:endParaRPr lang="ru-RU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высокой </a:t>
                      </a: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опасности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III </a:t>
                      </a: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класс </a:t>
                      </a:r>
                      <a:endParaRPr lang="ru-RU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средней </a:t>
                      </a: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опасности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9494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шахта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угольная </a:t>
                      </a:r>
                    </a:p>
                    <a:p>
                      <a:pPr algn="ctr" rtl="0" fontAlgn="ctr"/>
                      <a:r>
                        <a:rPr lang="ru-RU" sz="1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  <a:r>
                        <a:rPr lang="en-US" sz="1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4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0665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882436"/>
              </p:ext>
            </p:extLst>
          </p:nvPr>
        </p:nvGraphicFramePr>
        <p:xfrm>
          <a:off x="179512" y="5445224"/>
          <a:ext cx="4248472" cy="886197"/>
        </p:xfrm>
        <a:graphic>
          <a:graphicData uri="http://schemas.openxmlformats.org/drawingml/2006/table">
            <a:tbl>
              <a:tblPr firstRow="1" bandRow="1"/>
              <a:tblGrid>
                <a:gridCol w="1009139"/>
                <a:gridCol w="1206356"/>
                <a:gridCol w="1193772"/>
                <a:gridCol w="839205"/>
              </a:tblGrid>
              <a:tr h="53340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действующие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консервируемые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ликвидируемые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строящиеся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</a:tr>
              <a:tr h="35278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</a:tr>
            </a:tbl>
          </a:graphicData>
        </a:graphic>
      </p:graphicFrame>
      <p:sp>
        <p:nvSpPr>
          <p:cNvPr id="2" name="Овал 1"/>
          <p:cNvSpPr/>
          <p:nvPr/>
        </p:nvSpPr>
        <p:spPr>
          <a:xfrm>
            <a:off x="862064" y="2564904"/>
            <a:ext cx="1045640" cy="8640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921498" y="3212976"/>
            <a:ext cx="0" cy="2232248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572000" y="1205893"/>
            <a:ext cx="0" cy="53435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4644009" y="1164134"/>
            <a:ext cx="449999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>
                <a:latin typeface="+mj-lt"/>
                <a:cs typeface="Times New Roman" panose="02020603050405020304" pitchFamily="18" charset="0"/>
              </a:rPr>
              <a:t>●   22 компании, осуществляющих </a:t>
            </a:r>
            <a:r>
              <a:rPr lang="ru-RU" sz="1300" b="1" dirty="0">
                <a:latin typeface="+mj-lt"/>
                <a:cs typeface="Times New Roman" panose="02020603050405020304" pitchFamily="18" charset="0"/>
              </a:rPr>
              <a:t>деятельность в области промышленной </a:t>
            </a:r>
            <a:r>
              <a:rPr lang="ru-RU" sz="1300" b="1" dirty="0" smtClean="0">
                <a:latin typeface="+mj-lt"/>
                <a:cs typeface="Times New Roman" panose="02020603050405020304" pitchFamily="18" charset="0"/>
              </a:rPr>
              <a:t>безопасности на ОПО шахта угольная, крупные из которых:</a:t>
            </a:r>
          </a:p>
          <a:p>
            <a:pPr algn="just"/>
            <a:r>
              <a:rPr lang="ru-RU" sz="1300" dirty="0" smtClean="0">
                <a:latin typeface="+mj-lt"/>
                <a:cs typeface="Times New Roman" panose="02020603050405020304" pitchFamily="18" charset="0"/>
              </a:rPr>
              <a:t>- </a:t>
            </a:r>
            <a:r>
              <a:rPr lang="ru-RU" sz="1300" b="1" dirty="0" smtClean="0">
                <a:latin typeface="+mj-lt"/>
                <a:cs typeface="Times New Roman" panose="02020603050405020304" pitchFamily="18" charset="0"/>
              </a:rPr>
              <a:t>АО </a:t>
            </a:r>
            <a:r>
              <a:rPr lang="ru-RU" sz="1300" b="1" dirty="0">
                <a:latin typeface="+mj-lt"/>
                <a:cs typeface="Times New Roman" panose="02020603050405020304" pitchFamily="18" charset="0"/>
              </a:rPr>
              <a:t>«СУЭК-Кузбасс» </a:t>
            </a:r>
            <a:r>
              <a:rPr lang="ru-RU" sz="1300" b="0" dirty="0">
                <a:latin typeface="+mj-lt"/>
                <a:cs typeface="Times New Roman" panose="02020603050405020304" pitchFamily="18" charset="0"/>
              </a:rPr>
              <a:t>(шахта «Комсомолец», шахта «</a:t>
            </a:r>
            <a:r>
              <a:rPr lang="ru-RU" sz="1300" b="0" dirty="0" err="1">
                <a:latin typeface="+mj-lt"/>
                <a:cs typeface="Times New Roman" panose="02020603050405020304" pitchFamily="18" charset="0"/>
              </a:rPr>
              <a:t>Полысаевская</a:t>
            </a:r>
            <a:r>
              <a:rPr lang="ru-RU" sz="1300" b="0" dirty="0">
                <a:latin typeface="+mj-lt"/>
                <a:cs typeface="Times New Roman" panose="02020603050405020304" pitchFamily="18" charset="0"/>
              </a:rPr>
              <a:t>», шахта «им.7 Ноября Новая», шахта им. С.М. Кирова, шахта «им. А.Д. Рубана», </a:t>
            </a:r>
            <a:r>
              <a:rPr lang="ru-RU" sz="1300" b="0" dirty="0" smtClean="0">
                <a:latin typeface="+mj-lt"/>
                <a:cs typeface="Times New Roman" panose="02020603050405020304" pitchFamily="18" charset="0"/>
              </a:rPr>
              <a:t>шахта </a:t>
            </a:r>
            <a:r>
              <a:rPr lang="ru-RU" sz="1300" b="0" dirty="0">
                <a:latin typeface="+mj-lt"/>
                <a:cs typeface="Times New Roman" panose="02020603050405020304" pitchFamily="18" charset="0"/>
              </a:rPr>
              <a:t>«им. В.Д. </a:t>
            </a:r>
            <a:r>
              <a:rPr lang="ru-RU" sz="1300" b="0" dirty="0" err="1">
                <a:latin typeface="+mj-lt"/>
                <a:cs typeface="Times New Roman" panose="02020603050405020304" pitchFamily="18" charset="0"/>
              </a:rPr>
              <a:t>Ялевского</a:t>
            </a:r>
            <a:r>
              <a:rPr lang="ru-RU" sz="1300" b="0" dirty="0">
                <a:latin typeface="+mj-lt"/>
                <a:cs typeface="Times New Roman" panose="02020603050405020304" pitchFamily="18" charset="0"/>
              </a:rPr>
              <a:t>», Шахта «Талдинская-Западная-1», Шахта «Талдинская-Западная-2</a:t>
            </a:r>
            <a:r>
              <a:rPr lang="ru-RU" sz="1300" b="0" dirty="0" smtClean="0">
                <a:latin typeface="+mj-lt"/>
                <a:cs typeface="Times New Roman" panose="02020603050405020304" pitchFamily="18" charset="0"/>
              </a:rPr>
              <a:t>»);</a:t>
            </a:r>
          </a:p>
          <a:p>
            <a:pPr algn="just"/>
            <a:r>
              <a:rPr lang="ru-RU" sz="1300" dirty="0" smtClean="0">
                <a:latin typeface="+mj-lt"/>
                <a:cs typeface="Times New Roman" panose="02020603050405020304" pitchFamily="18" charset="0"/>
              </a:rPr>
              <a:t>- </a:t>
            </a:r>
            <a:r>
              <a:rPr lang="ru-RU" sz="1300" b="1" dirty="0" smtClean="0">
                <a:latin typeface="+mj-lt"/>
                <a:cs typeface="Times New Roman" panose="02020603050405020304" pitchFamily="18" charset="0"/>
              </a:rPr>
              <a:t>ООО </a:t>
            </a:r>
            <a:r>
              <a:rPr lang="ru-RU" sz="1300" b="1" dirty="0">
                <a:latin typeface="+mj-lt"/>
                <a:cs typeface="Times New Roman" panose="02020603050405020304" pitchFamily="18" charset="0"/>
              </a:rPr>
              <a:t>«РУК» </a:t>
            </a:r>
            <a:r>
              <a:rPr lang="ru-RU" sz="1300" b="0" dirty="0">
                <a:latin typeface="+mj-lt"/>
                <a:cs typeface="Times New Roman" panose="02020603050405020304" pitchFamily="18" charset="0"/>
              </a:rPr>
              <a:t>(ООО «Шахта «</a:t>
            </a:r>
            <a:r>
              <a:rPr lang="ru-RU" sz="1300" b="0" dirty="0" err="1">
                <a:latin typeface="+mj-lt"/>
                <a:cs typeface="Times New Roman" panose="02020603050405020304" pitchFamily="18" charset="0"/>
              </a:rPr>
              <a:t>Алардинская</a:t>
            </a:r>
            <a:r>
              <a:rPr lang="ru-RU" sz="1300" b="0" dirty="0">
                <a:latin typeface="+mj-lt"/>
                <a:cs typeface="Times New Roman" panose="02020603050405020304" pitchFamily="18" charset="0"/>
              </a:rPr>
              <a:t>», ООО «Шахта Есаульская», ООО «Шахта Осинниковская», ООО «Шахта «</a:t>
            </a:r>
            <a:r>
              <a:rPr lang="ru-RU" sz="1300" b="0" dirty="0" err="1">
                <a:latin typeface="+mj-lt"/>
                <a:cs typeface="Times New Roman" panose="02020603050405020304" pitchFamily="18" charset="0"/>
              </a:rPr>
              <a:t>Усковская</a:t>
            </a:r>
            <a:r>
              <a:rPr lang="ru-RU" sz="1300" b="0" dirty="0">
                <a:latin typeface="+mj-lt"/>
                <a:cs typeface="Times New Roman" panose="02020603050405020304" pitchFamily="18" charset="0"/>
              </a:rPr>
              <a:t>», АО « ОУК «</a:t>
            </a:r>
            <a:r>
              <a:rPr lang="ru-RU" sz="1300" b="0" dirty="0" err="1">
                <a:latin typeface="+mj-lt"/>
                <a:cs typeface="Times New Roman" panose="02020603050405020304" pitchFamily="18" charset="0"/>
              </a:rPr>
              <a:t>Южкузбассуголь</a:t>
            </a:r>
            <a:r>
              <a:rPr lang="ru-RU" sz="1300" b="0" dirty="0">
                <a:latin typeface="+mj-lt"/>
                <a:cs typeface="Times New Roman" panose="02020603050405020304" pitchFamily="18" charset="0"/>
              </a:rPr>
              <a:t>» филиал шахта «</a:t>
            </a:r>
            <a:r>
              <a:rPr lang="ru-RU" sz="1300" b="0" dirty="0" err="1">
                <a:latin typeface="+mj-lt"/>
                <a:cs typeface="Times New Roman" panose="02020603050405020304" pitchFamily="18" charset="0"/>
              </a:rPr>
              <a:t>Ерунаковская</a:t>
            </a:r>
            <a:r>
              <a:rPr lang="ru-RU" sz="1300" b="0" dirty="0">
                <a:latin typeface="+mj-lt"/>
                <a:cs typeface="Times New Roman" panose="02020603050405020304" pitchFamily="18" charset="0"/>
              </a:rPr>
              <a:t>-</a:t>
            </a:r>
            <a:r>
              <a:rPr lang="en-US" sz="1300" b="0" dirty="0">
                <a:latin typeface="+mj-lt"/>
                <a:cs typeface="Times New Roman" panose="02020603050405020304" pitchFamily="18" charset="0"/>
              </a:rPr>
              <a:t>VIII», </a:t>
            </a:r>
            <a:r>
              <a:rPr lang="ru-RU" sz="1300" b="0" dirty="0">
                <a:latin typeface="+mj-lt"/>
                <a:cs typeface="Times New Roman" panose="02020603050405020304" pitchFamily="18" charset="0"/>
              </a:rPr>
              <a:t>АО «ОУК «</a:t>
            </a:r>
            <a:r>
              <a:rPr lang="ru-RU" sz="1300" b="0" dirty="0" err="1">
                <a:latin typeface="+mj-lt"/>
                <a:cs typeface="Times New Roman" panose="02020603050405020304" pitchFamily="18" charset="0"/>
              </a:rPr>
              <a:t>Южкузбассуголь</a:t>
            </a:r>
            <a:r>
              <a:rPr lang="ru-RU" sz="1300" b="0" dirty="0">
                <a:latin typeface="+mj-lt"/>
                <a:cs typeface="Times New Roman" panose="02020603050405020304" pitchFamily="18" charset="0"/>
              </a:rPr>
              <a:t>» Филиал «Шахта «Томская» и Филиал «Шахта </a:t>
            </a:r>
            <a:r>
              <a:rPr lang="ru-RU" sz="1300" b="0" dirty="0" err="1">
                <a:latin typeface="+mj-lt"/>
                <a:cs typeface="Times New Roman" panose="02020603050405020304" pitchFamily="18" charset="0"/>
              </a:rPr>
              <a:t>Кушеяковская</a:t>
            </a:r>
            <a:r>
              <a:rPr lang="ru-RU" sz="1300" b="0" dirty="0">
                <a:latin typeface="+mj-lt"/>
                <a:cs typeface="Times New Roman" panose="02020603050405020304" pitchFamily="18" charset="0"/>
              </a:rPr>
              <a:t>», ООО «Шахта «</a:t>
            </a:r>
            <a:r>
              <a:rPr lang="ru-RU" sz="1300" b="0" dirty="0" err="1">
                <a:latin typeface="+mj-lt"/>
                <a:cs typeface="Times New Roman" panose="02020603050405020304" pitchFamily="18" charset="0"/>
              </a:rPr>
              <a:t>Абашевская</a:t>
            </a:r>
            <a:r>
              <a:rPr lang="ru-RU" sz="1300" b="0" dirty="0">
                <a:latin typeface="+mj-lt"/>
                <a:cs typeface="Times New Roman" panose="02020603050405020304" pitchFamily="18" charset="0"/>
              </a:rPr>
              <a:t>», ПАО «Распадская», АО «Распадская-Коксовая», АО «Разрез Распадский» Филиал «Угольная шахта</a:t>
            </a:r>
            <a:r>
              <a:rPr lang="ru-RU" sz="1300" b="0" dirty="0" smtClean="0">
                <a:latin typeface="+mj-lt"/>
                <a:cs typeface="Times New Roman" panose="02020603050405020304" pitchFamily="18" charset="0"/>
              </a:rPr>
              <a:t>»);</a:t>
            </a:r>
          </a:p>
          <a:p>
            <a:pPr algn="just"/>
            <a:r>
              <a:rPr lang="ru-RU" sz="1300" dirty="0" smtClean="0">
                <a:latin typeface="+mj-lt"/>
                <a:cs typeface="Times New Roman" panose="02020603050405020304" pitchFamily="18" charset="0"/>
              </a:rPr>
              <a:t>- </a:t>
            </a:r>
            <a:r>
              <a:rPr lang="ru-RU" sz="1300" b="1" dirty="0" smtClean="0">
                <a:latin typeface="+mj-lt"/>
                <a:cs typeface="Times New Roman" panose="02020603050405020304" pitchFamily="18" charset="0"/>
              </a:rPr>
              <a:t>АО «ММК-Уголь» </a:t>
            </a:r>
            <a:r>
              <a:rPr lang="ru-RU" sz="1300" b="0" dirty="0" smtClean="0">
                <a:latin typeface="+mj-lt"/>
                <a:cs typeface="Times New Roman" panose="02020603050405020304" pitchFamily="18" charset="0"/>
              </a:rPr>
              <a:t>(</a:t>
            </a:r>
            <a:r>
              <a:rPr lang="ru-RU" sz="1300" dirty="0" smtClean="0">
                <a:latin typeface="+mj-lt"/>
                <a:cs typeface="Times New Roman" panose="02020603050405020304" pitchFamily="18" charset="0"/>
              </a:rPr>
              <a:t>шахта «</a:t>
            </a:r>
            <a:r>
              <a:rPr lang="ru-RU" sz="1300" dirty="0" err="1" smtClean="0">
                <a:latin typeface="+mj-lt"/>
                <a:cs typeface="Times New Roman" panose="02020603050405020304" pitchFamily="18" charset="0"/>
              </a:rPr>
              <a:t>Костромовская</a:t>
            </a:r>
            <a:r>
              <a:rPr lang="ru-RU" sz="1300" dirty="0" smtClean="0">
                <a:latin typeface="+mj-lt"/>
                <a:cs typeface="Times New Roman" panose="02020603050405020304" pitchFamily="18" charset="0"/>
              </a:rPr>
              <a:t>», шахта «</a:t>
            </a:r>
            <a:r>
              <a:rPr lang="ru-RU" sz="1300" dirty="0" err="1" smtClean="0">
                <a:latin typeface="+mj-lt"/>
                <a:cs typeface="Times New Roman" panose="02020603050405020304" pitchFamily="18" charset="0"/>
              </a:rPr>
              <a:t>Чертинская</a:t>
            </a:r>
            <a:r>
              <a:rPr lang="ru-RU" sz="1300" dirty="0" smtClean="0">
                <a:latin typeface="+mj-lt"/>
                <a:cs typeface="Times New Roman" panose="02020603050405020304" pitchFamily="18" charset="0"/>
              </a:rPr>
              <a:t> –Кокосовая, шахта им. С.Д. </a:t>
            </a:r>
            <a:r>
              <a:rPr lang="ru-RU" sz="1300" dirty="0" err="1" smtClean="0">
                <a:latin typeface="+mj-lt"/>
                <a:cs typeface="Times New Roman" panose="02020603050405020304" pitchFamily="18" charset="0"/>
              </a:rPr>
              <a:t>Тихова</a:t>
            </a:r>
            <a:r>
              <a:rPr lang="ru-RU" sz="1300" b="0" dirty="0" smtClean="0">
                <a:latin typeface="+mj-lt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1300" dirty="0" smtClean="0">
                <a:latin typeface="+mj-lt"/>
                <a:cs typeface="Times New Roman" panose="02020603050405020304" pitchFamily="18" charset="0"/>
              </a:rPr>
              <a:t>- </a:t>
            </a:r>
            <a:r>
              <a:rPr lang="ru-RU" sz="1300" b="1" dirty="0" smtClean="0">
                <a:latin typeface="+mj-lt"/>
                <a:cs typeface="Times New Roman" panose="02020603050405020304" pitchFamily="18" charset="0"/>
              </a:rPr>
              <a:t>АО </a:t>
            </a:r>
            <a:r>
              <a:rPr lang="ru-RU" sz="1300" b="1" dirty="0">
                <a:latin typeface="+mj-lt"/>
                <a:cs typeface="Times New Roman" panose="02020603050405020304" pitchFamily="18" charset="0"/>
              </a:rPr>
              <a:t>ХК «СДС-Уголь» </a:t>
            </a:r>
            <a:r>
              <a:rPr lang="ru-RU" sz="1300" b="0" dirty="0">
                <a:latin typeface="+mj-lt"/>
                <a:cs typeface="Times New Roman" panose="02020603050405020304" pitchFamily="18" charset="0"/>
              </a:rPr>
              <a:t>(ООО «Шахта Листвяжная», шахта «Южная» филиал АО «</a:t>
            </a:r>
            <a:r>
              <a:rPr lang="ru-RU" sz="1300" b="0" dirty="0" err="1">
                <a:latin typeface="+mj-lt"/>
                <a:cs typeface="Times New Roman" panose="02020603050405020304" pitchFamily="18" charset="0"/>
              </a:rPr>
              <a:t>Черниговец</a:t>
            </a:r>
            <a:r>
              <a:rPr lang="ru-RU" sz="1300" b="0" dirty="0">
                <a:latin typeface="+mj-lt"/>
                <a:cs typeface="Times New Roman" panose="02020603050405020304" pitchFamily="18" charset="0"/>
              </a:rPr>
              <a:t>», АО «</a:t>
            </a:r>
            <a:r>
              <a:rPr lang="ru-RU" sz="1300" b="0" dirty="0" err="1">
                <a:latin typeface="+mj-lt"/>
                <a:cs typeface="Times New Roman" panose="02020603050405020304" pitchFamily="18" charset="0"/>
              </a:rPr>
              <a:t>Салек</a:t>
            </a:r>
            <a:r>
              <a:rPr lang="ru-RU" sz="1300" b="0" dirty="0">
                <a:latin typeface="+mj-lt"/>
                <a:cs typeface="Times New Roman" panose="02020603050405020304" pitchFamily="18" charset="0"/>
              </a:rPr>
              <a:t>» «Шахта </a:t>
            </a:r>
            <a:r>
              <a:rPr lang="ru-RU" sz="1300" b="0" dirty="0" err="1">
                <a:latin typeface="+mj-lt"/>
                <a:cs typeface="Times New Roman" panose="02020603050405020304" pitchFamily="18" charset="0"/>
              </a:rPr>
              <a:t>Зиминка</a:t>
            </a:r>
            <a:r>
              <a:rPr lang="ru-RU" sz="1300" b="0" dirty="0" smtClean="0">
                <a:latin typeface="+mj-lt"/>
                <a:cs typeface="Times New Roman" panose="02020603050405020304" pitchFamily="18" charset="0"/>
              </a:rPr>
              <a:t>»); </a:t>
            </a:r>
          </a:p>
          <a:p>
            <a:pPr algn="just"/>
            <a:r>
              <a:rPr lang="ru-RU" sz="1300" dirty="0">
                <a:latin typeface="+mj-lt"/>
                <a:cs typeface="Times New Roman" panose="02020603050405020304" pitchFamily="18" charset="0"/>
              </a:rPr>
              <a:t>- </a:t>
            </a:r>
            <a:r>
              <a:rPr lang="ru-RU" sz="1300" b="1" dirty="0">
                <a:latin typeface="+mj-lt"/>
                <a:cs typeface="Times New Roman" panose="02020603050405020304" pitchFamily="18" charset="0"/>
              </a:rPr>
              <a:t>ПАО «Южный Кузбасс</a:t>
            </a:r>
            <a:r>
              <a:rPr lang="ru-RU" sz="1300" b="1" dirty="0" smtClean="0">
                <a:latin typeface="+mj-lt"/>
                <a:cs typeface="Times New Roman" panose="02020603050405020304" pitchFamily="18" charset="0"/>
              </a:rPr>
              <a:t>» </a:t>
            </a:r>
            <a:r>
              <a:rPr lang="ru-RU" sz="1300" b="0" dirty="0" smtClean="0">
                <a:latin typeface="+mj-lt"/>
                <a:cs typeface="Times New Roman" panose="02020603050405020304" pitchFamily="18" charset="0"/>
              </a:rPr>
              <a:t>(Шахта </a:t>
            </a:r>
            <a:r>
              <a:rPr lang="ru-RU" sz="1300" b="0" dirty="0">
                <a:latin typeface="+mj-lt"/>
                <a:cs typeface="Times New Roman" panose="02020603050405020304" pitchFamily="18" charset="0"/>
              </a:rPr>
              <a:t>им. В.И. Ленина, Шахта </a:t>
            </a:r>
            <a:r>
              <a:rPr lang="ru-RU" sz="1300" b="0" dirty="0" err="1">
                <a:latin typeface="+mj-lt"/>
                <a:cs typeface="Times New Roman" panose="02020603050405020304" pitchFamily="18" charset="0"/>
              </a:rPr>
              <a:t>Ольжерасская</a:t>
            </a:r>
            <a:r>
              <a:rPr lang="ru-RU" sz="1300" b="0" dirty="0">
                <a:latin typeface="+mj-lt"/>
                <a:cs typeface="Times New Roman" panose="02020603050405020304" pitchFamily="18" charset="0"/>
              </a:rPr>
              <a:t>-Новая, Шахта </a:t>
            </a:r>
            <a:r>
              <a:rPr lang="ru-RU" sz="1300" b="0" dirty="0" err="1">
                <a:latin typeface="+mj-lt"/>
                <a:cs typeface="Times New Roman" panose="02020603050405020304" pitchFamily="18" charset="0"/>
              </a:rPr>
              <a:t>Сибиргинская</a:t>
            </a:r>
            <a:r>
              <a:rPr lang="ru-RU" sz="1300" b="0" dirty="0">
                <a:latin typeface="+mj-lt"/>
                <a:cs typeface="Times New Roman" panose="02020603050405020304" pitchFamily="18" charset="0"/>
              </a:rPr>
              <a:t>, Шахта «</a:t>
            </a:r>
            <a:r>
              <a:rPr lang="ru-RU" sz="1300" b="0" dirty="0" err="1">
                <a:latin typeface="+mj-lt"/>
                <a:cs typeface="Times New Roman" panose="02020603050405020304" pitchFamily="18" charset="0"/>
              </a:rPr>
              <a:t>Ерунаковская</a:t>
            </a:r>
            <a:r>
              <a:rPr lang="ru-RU" sz="1300" b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1300" b="0" dirty="0" smtClean="0">
                <a:latin typeface="+mj-lt"/>
                <a:cs typeface="Times New Roman" panose="02020603050405020304" pitchFamily="18" charset="0"/>
              </a:rPr>
              <a:t>- 1»)</a:t>
            </a:r>
          </a:p>
          <a:p>
            <a:r>
              <a:rPr lang="ru-RU" sz="1300" b="1" dirty="0" smtClean="0">
                <a:latin typeface="+mj-lt"/>
                <a:cs typeface="Times New Roman" panose="02020603050405020304" pitchFamily="18" charset="0"/>
              </a:rPr>
              <a:t>●   </a:t>
            </a:r>
            <a:r>
              <a:rPr lang="ru-RU" sz="1300" b="1" u="sng" dirty="0" smtClean="0">
                <a:latin typeface="+mj-lt"/>
                <a:cs typeface="Times New Roman" panose="02020603050405020304" pitchFamily="18" charset="0"/>
              </a:rPr>
              <a:t>в состав компаний входят 28 обществ с ограниченной ответственностью и акционерных обществ.</a:t>
            </a:r>
            <a:endParaRPr lang="ru-RU" sz="1300" b="1" dirty="0" smtClean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748464" y="6366833"/>
            <a:ext cx="298376" cy="365125"/>
          </a:xfrm>
        </p:spPr>
        <p:txBody>
          <a:bodyPr/>
          <a:lstStyle/>
          <a:p>
            <a:fld id="{B19B0651-EE4F-4900-A07F-96A6BFA9D0F0}" type="slidenum">
              <a:rPr lang="ru-RU" sz="1400" smtClean="0">
                <a:solidFill>
                  <a:srgbClr val="002060"/>
                </a:solidFill>
                <a:latin typeface="+mj-lt"/>
              </a:rPr>
              <a:t>2</a:t>
            </a:fld>
            <a:endParaRPr lang="ru-RU" sz="14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9116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/>
          <a:srcRect l="10773" r="4373"/>
          <a:stretch/>
        </p:blipFill>
        <p:spPr>
          <a:xfrm>
            <a:off x="206338" y="18303"/>
            <a:ext cx="2019933" cy="322153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5" r="5555"/>
          <a:stretch/>
        </p:blipFill>
        <p:spPr bwMode="auto">
          <a:xfrm>
            <a:off x="2356589" y="109498"/>
            <a:ext cx="1943437" cy="277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7" r="3483"/>
          <a:stretch/>
        </p:blipFill>
        <p:spPr bwMode="auto">
          <a:xfrm>
            <a:off x="4498607" y="106173"/>
            <a:ext cx="2036402" cy="2668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723" y="109497"/>
            <a:ext cx="2346749" cy="3112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38" y="3239835"/>
            <a:ext cx="2019933" cy="3024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589" y="3359844"/>
            <a:ext cx="2090523" cy="2904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112" y="3359845"/>
            <a:ext cx="2201836" cy="2904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object 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79140" y="3320734"/>
            <a:ext cx="2285348" cy="298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446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357" y="0"/>
            <a:ext cx="2745121" cy="2844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213" y="1"/>
            <a:ext cx="2613538" cy="2517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2" y="3020786"/>
            <a:ext cx="2215411" cy="2908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382" y="3311307"/>
            <a:ext cx="2307618" cy="2784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41275"/>
            <a:ext cx="2280571" cy="2766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730" y="3341275"/>
            <a:ext cx="2226270" cy="2646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object 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689" y="31276"/>
            <a:ext cx="2418060" cy="27061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579" y="31277"/>
            <a:ext cx="2280570" cy="3081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3837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899592" y="112562"/>
            <a:ext cx="0" cy="94017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921498" y="79431"/>
            <a:ext cx="4098304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b="1" dirty="0" smtClean="0">
                <a:solidFill>
                  <a:schemeClr val="bg1"/>
                </a:solidFill>
                <a:latin typeface="Cambria" pitchFamily="18" charset="0"/>
              </a:rPr>
              <a:t>Ростехнадзор</a:t>
            </a:r>
          </a:p>
          <a:p>
            <a:pPr>
              <a:lnSpc>
                <a:spcPct val="80000"/>
              </a:lnSpc>
            </a:pPr>
            <a:endParaRPr lang="ru-RU" sz="1200" b="1" dirty="0" smtClean="0">
              <a:solidFill>
                <a:schemeClr val="bg1"/>
              </a:solidFill>
              <a:latin typeface="Cambria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200" dirty="0">
                <a:solidFill>
                  <a:schemeClr val="bg1"/>
                </a:solidFill>
                <a:latin typeface="Cambria" pitchFamily="18" charset="0"/>
              </a:rPr>
              <a:t>Сибирское управление </a:t>
            </a:r>
          </a:p>
          <a:p>
            <a:pPr>
              <a:lnSpc>
                <a:spcPct val="80000"/>
              </a:lnSpc>
            </a:pPr>
            <a:r>
              <a:rPr lang="ru-RU" sz="1200" dirty="0">
                <a:solidFill>
                  <a:schemeClr val="bg1"/>
                </a:solidFill>
                <a:latin typeface="Cambria" pitchFamily="18" charset="0"/>
              </a:rPr>
              <a:t>Федеральной службы по </a:t>
            </a:r>
          </a:p>
          <a:p>
            <a:pPr>
              <a:lnSpc>
                <a:spcPct val="80000"/>
              </a:lnSpc>
            </a:pPr>
            <a:r>
              <a:rPr lang="ru-RU" sz="1200" dirty="0">
                <a:solidFill>
                  <a:schemeClr val="bg1"/>
                </a:solidFill>
                <a:latin typeface="Cambria" pitchFamily="18" charset="0"/>
              </a:rPr>
              <a:t>экологическому, технологическому </a:t>
            </a:r>
          </a:p>
          <a:p>
            <a:pPr>
              <a:lnSpc>
                <a:spcPct val="80000"/>
              </a:lnSpc>
            </a:pPr>
            <a:r>
              <a:rPr lang="ru-RU" sz="1200" dirty="0">
                <a:solidFill>
                  <a:schemeClr val="bg1"/>
                </a:solidFill>
                <a:latin typeface="Cambria" pitchFamily="18" charset="0"/>
              </a:rPr>
              <a:t>и атомному надзору</a:t>
            </a:r>
          </a:p>
          <a:p>
            <a:pPr>
              <a:lnSpc>
                <a:spcPct val="80000"/>
              </a:lnSpc>
            </a:pP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1026" name="Picture 2" descr="Файл:Russia, Emblem of Rostehnadzor, 2007.png — Википед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01" y="79431"/>
            <a:ext cx="764163" cy="85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60845" y="141647"/>
            <a:ext cx="56521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u="sng" cap="all" dirty="0" smtClean="0">
                <a:solidFill>
                  <a:schemeClr val="bg1"/>
                </a:solidFill>
                <a:latin typeface="+mj-lt"/>
              </a:rPr>
              <a:t>О показателях </a:t>
            </a:r>
          </a:p>
          <a:p>
            <a:pPr algn="ctr"/>
            <a:r>
              <a:rPr lang="ru-RU" sz="1600" u="sng" cap="all" dirty="0" smtClean="0">
                <a:solidFill>
                  <a:schemeClr val="bg1"/>
                </a:solidFill>
                <a:latin typeface="+mj-lt"/>
              </a:rPr>
              <a:t>контрольно-надзорных мероприятий за </a:t>
            </a:r>
            <a:r>
              <a:rPr lang="ru-RU" sz="1600" u="sng" cap="all" dirty="0">
                <a:solidFill>
                  <a:schemeClr val="bg1"/>
                </a:solidFill>
                <a:latin typeface="+mj-lt"/>
              </a:rPr>
              <a:t>6</a:t>
            </a:r>
            <a:r>
              <a:rPr lang="ru-RU" sz="1600" u="sng" cap="all" dirty="0" smtClean="0">
                <a:solidFill>
                  <a:schemeClr val="bg1"/>
                </a:solidFill>
                <a:latin typeface="+mj-lt"/>
              </a:rPr>
              <a:t> месяцев </a:t>
            </a:r>
          </a:p>
          <a:p>
            <a:pPr algn="ctr"/>
            <a:r>
              <a:rPr lang="ru-RU" sz="1600" u="sng" cap="all" dirty="0" smtClean="0">
                <a:solidFill>
                  <a:schemeClr val="bg1"/>
                </a:solidFill>
                <a:latin typeface="+mj-lt"/>
              </a:rPr>
              <a:t>2024 года  (подземный Угольный надзор)</a:t>
            </a:r>
            <a:endParaRPr lang="ru-RU" sz="1600" u="sng" cap="al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7111" y="2204864"/>
            <a:ext cx="33237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</a:t>
            </a:r>
            <a:r>
              <a:rPr lang="ru-RU" sz="1600" dirty="0"/>
              <a:t>Ч</a:t>
            </a:r>
            <a:r>
              <a:rPr lang="ru-RU" sz="1600" dirty="0" smtClean="0"/>
              <a:t>исленность </a:t>
            </a:r>
            <a:r>
              <a:rPr lang="ru-RU" sz="1600" dirty="0"/>
              <a:t>инспекторского состава </a:t>
            </a:r>
            <a:r>
              <a:rPr lang="ru-RU" sz="1600" dirty="0" smtClean="0"/>
              <a:t>подземного горного </a:t>
            </a:r>
            <a:r>
              <a:rPr lang="ru-RU" sz="1600" dirty="0"/>
              <a:t>надзора </a:t>
            </a:r>
            <a:r>
              <a:rPr lang="ru-RU" sz="1600" dirty="0" smtClean="0"/>
              <a:t> 60  человек.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5661248"/>
            <a:ext cx="9144000" cy="1196752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34000">
                <a:schemeClr val="accent1">
                  <a:tint val="44500"/>
                  <a:satMod val="160000"/>
                </a:schemeClr>
              </a:gs>
              <a:gs pos="95000">
                <a:schemeClr val="bg1"/>
              </a:gs>
              <a:gs pos="64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3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05064"/>
            <a:ext cx="3733387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Стрелка вправо 13"/>
          <p:cNvSpPr/>
          <p:nvPr/>
        </p:nvSpPr>
        <p:spPr>
          <a:xfrm>
            <a:off x="97901" y="1205893"/>
            <a:ext cx="2487483" cy="998971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530282" y="6381328"/>
            <a:ext cx="397694" cy="365125"/>
          </a:xfrm>
        </p:spPr>
        <p:txBody>
          <a:bodyPr/>
          <a:lstStyle/>
          <a:p>
            <a:fld id="{B19B0651-EE4F-4900-A07F-96A6BFA9D0F0}" type="slidenum">
              <a:rPr lang="ru-RU" sz="1400" smtClean="0">
                <a:solidFill>
                  <a:srgbClr val="002060"/>
                </a:solidFill>
                <a:latin typeface="+mj-lt"/>
              </a:rPr>
              <a:t>5</a:t>
            </a:fld>
            <a:endParaRPr lang="ru-RU" sz="1400" dirty="0">
              <a:solidFill>
                <a:srgbClr val="002060"/>
              </a:solidFill>
              <a:latin typeface="+mj-lt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684167"/>
              </p:ext>
            </p:extLst>
          </p:nvPr>
        </p:nvGraphicFramePr>
        <p:xfrm>
          <a:off x="4283968" y="2020201"/>
          <a:ext cx="4608511" cy="3682000"/>
        </p:xfrm>
        <a:graphic>
          <a:graphicData uri="http://schemas.openxmlformats.org/drawingml/2006/table">
            <a:tbl>
              <a:tblPr/>
              <a:tblGrid>
                <a:gridCol w="631573"/>
                <a:gridCol w="3040835"/>
                <a:gridCol w="936103"/>
              </a:tblGrid>
              <a:tr h="2976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7209" marR="7209" marT="720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показателей</a:t>
                      </a:r>
                    </a:p>
                  </a:txBody>
                  <a:tcPr marL="7209" marR="7209" marT="720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09" marR="7209" marT="720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234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</a:t>
                      </a:r>
                    </a:p>
                  </a:txBody>
                  <a:tcPr marL="7209" marR="7209" marT="720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Общее количество проверок, в том числе:</a:t>
                      </a:r>
                    </a:p>
                  </a:txBody>
                  <a:tcPr marL="7209" marR="7209" marT="720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1.1.</a:t>
                      </a:r>
                    </a:p>
                  </a:txBody>
                  <a:tcPr marL="7209" marR="7209" marT="720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плановые</a:t>
                      </a:r>
                    </a:p>
                  </a:txBody>
                  <a:tcPr marL="7209" marR="7209" marT="720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2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1.2.</a:t>
                      </a:r>
                    </a:p>
                  </a:txBody>
                  <a:tcPr marL="7209" marR="7209" marT="720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внеплановые </a:t>
                      </a:r>
                    </a:p>
                  </a:txBody>
                  <a:tcPr marL="7209" marR="7209" marT="720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6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1.3.</a:t>
                      </a:r>
                    </a:p>
                  </a:txBody>
                  <a:tcPr marL="7209" marR="7209" marT="720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режим постоянного государственного надзора</a:t>
                      </a:r>
                    </a:p>
                  </a:txBody>
                  <a:tcPr marL="7209" marR="7209" marT="720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4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</a:t>
                      </a:r>
                    </a:p>
                  </a:txBody>
                  <a:tcPr marL="7209" marR="7209" marT="720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выявленных нарушений</a:t>
                      </a:r>
                    </a:p>
                  </a:txBody>
                  <a:tcPr marL="7209" marR="7209" marT="720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9146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5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</a:t>
                      </a:r>
                    </a:p>
                  </a:txBody>
                  <a:tcPr marL="7209" marR="7209" marT="720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административных наказаний, в том числе:</a:t>
                      </a:r>
                    </a:p>
                  </a:txBody>
                  <a:tcPr marL="7209" marR="7209" marT="720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3.1</a:t>
                      </a:r>
                    </a:p>
                  </a:txBody>
                  <a:tcPr marL="7209" marR="7209" marT="720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административный штраф</a:t>
                      </a:r>
                    </a:p>
                  </a:txBody>
                  <a:tcPr marL="7209" marR="7209" marT="720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2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3.2</a:t>
                      </a:r>
                    </a:p>
                  </a:txBody>
                  <a:tcPr marL="7209" marR="7209" marT="720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административное приостановление деятельности </a:t>
                      </a:r>
                    </a:p>
                  </a:txBody>
                  <a:tcPr marL="7209" marR="7209" marT="720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5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3.3</a:t>
                      </a:r>
                    </a:p>
                  </a:txBody>
                  <a:tcPr marL="7209" marR="7209" marT="720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дисквалификация</a:t>
                      </a:r>
                    </a:p>
                  </a:txBody>
                  <a:tcPr marL="7209" marR="7209" marT="720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190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899592" y="112562"/>
            <a:ext cx="0" cy="94017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921498" y="79431"/>
            <a:ext cx="4098304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b="1" dirty="0" smtClean="0">
                <a:solidFill>
                  <a:schemeClr val="bg1"/>
                </a:solidFill>
                <a:latin typeface="Cambria" pitchFamily="18" charset="0"/>
              </a:rPr>
              <a:t>Ростехнадзор</a:t>
            </a:r>
          </a:p>
          <a:p>
            <a:pPr>
              <a:lnSpc>
                <a:spcPct val="80000"/>
              </a:lnSpc>
            </a:pPr>
            <a:endParaRPr lang="ru-RU" sz="1200" b="1" dirty="0" smtClean="0">
              <a:solidFill>
                <a:schemeClr val="bg1"/>
              </a:solidFill>
              <a:latin typeface="Cambria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200" dirty="0">
                <a:solidFill>
                  <a:schemeClr val="bg1"/>
                </a:solidFill>
                <a:latin typeface="Cambria" pitchFamily="18" charset="0"/>
              </a:rPr>
              <a:t>Сибирское управление </a:t>
            </a:r>
          </a:p>
          <a:p>
            <a:pPr>
              <a:lnSpc>
                <a:spcPct val="80000"/>
              </a:lnSpc>
            </a:pPr>
            <a:r>
              <a:rPr lang="ru-RU" sz="1200" dirty="0">
                <a:solidFill>
                  <a:schemeClr val="bg1"/>
                </a:solidFill>
                <a:latin typeface="Cambria" pitchFamily="18" charset="0"/>
              </a:rPr>
              <a:t>Федеральной службы по </a:t>
            </a:r>
          </a:p>
          <a:p>
            <a:pPr>
              <a:lnSpc>
                <a:spcPct val="80000"/>
              </a:lnSpc>
            </a:pPr>
            <a:r>
              <a:rPr lang="ru-RU" sz="1200" dirty="0">
                <a:solidFill>
                  <a:schemeClr val="bg1"/>
                </a:solidFill>
                <a:latin typeface="Cambria" pitchFamily="18" charset="0"/>
              </a:rPr>
              <a:t>экологическому, технологическому </a:t>
            </a:r>
          </a:p>
          <a:p>
            <a:pPr>
              <a:lnSpc>
                <a:spcPct val="80000"/>
              </a:lnSpc>
            </a:pPr>
            <a:r>
              <a:rPr lang="ru-RU" sz="1200" dirty="0">
                <a:solidFill>
                  <a:schemeClr val="bg1"/>
                </a:solidFill>
                <a:latin typeface="Cambria" pitchFamily="18" charset="0"/>
              </a:rPr>
              <a:t>и атомному надзору</a:t>
            </a:r>
          </a:p>
          <a:p>
            <a:pPr>
              <a:lnSpc>
                <a:spcPct val="80000"/>
              </a:lnSpc>
            </a:pP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1026" name="Picture 2" descr="Файл:Russia, Emblem of Rostehnadzor, 2007.png — Википед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01" y="79431"/>
            <a:ext cx="764163" cy="85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19872" y="141647"/>
            <a:ext cx="56974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u="sng" cap="all" dirty="0" smtClean="0">
                <a:solidFill>
                  <a:schemeClr val="bg1"/>
                </a:solidFill>
                <a:latin typeface="+mj-lt"/>
              </a:rPr>
              <a:t>Наиболее часто выявляемые нарушения на шахтах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5661248"/>
            <a:ext cx="9144000" cy="1196752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34000">
                <a:schemeClr val="accent1">
                  <a:tint val="44500"/>
                  <a:satMod val="160000"/>
                </a:schemeClr>
              </a:gs>
              <a:gs pos="95000">
                <a:schemeClr val="bg1"/>
              </a:gs>
              <a:gs pos="64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7656" y="6381328"/>
            <a:ext cx="298376" cy="365125"/>
          </a:xfrm>
        </p:spPr>
        <p:txBody>
          <a:bodyPr/>
          <a:lstStyle/>
          <a:p>
            <a:fld id="{B19B0651-EE4F-4900-A07F-96A6BFA9D0F0}" type="slidenum">
              <a:rPr lang="ru-RU" sz="1400" smtClean="0">
                <a:solidFill>
                  <a:srgbClr val="002060"/>
                </a:solidFill>
                <a:latin typeface="+mj-lt"/>
              </a:rPr>
              <a:t>6</a:t>
            </a:fld>
            <a:endParaRPr lang="ru-RU" sz="1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62064" y="2274838"/>
            <a:ext cx="76703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/>
              <a:t>нарушение </a:t>
            </a:r>
            <a:r>
              <a:rPr lang="ru-RU" dirty="0"/>
              <a:t>паспортов крепления горных выработок </a:t>
            </a:r>
            <a:r>
              <a:rPr lang="ru-RU" dirty="0" smtClean="0"/>
              <a:t>-</a:t>
            </a:r>
            <a:r>
              <a:rPr lang="ru-RU" b="1" dirty="0" smtClean="0"/>
              <a:t>1692;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нарушения </a:t>
            </a:r>
            <a:r>
              <a:rPr lang="ru-RU" dirty="0"/>
              <a:t>при эксплуатации конвейерного транспорта </a:t>
            </a:r>
            <a:r>
              <a:rPr lang="ru-RU" dirty="0" smtClean="0"/>
              <a:t>-</a:t>
            </a:r>
            <a:r>
              <a:rPr lang="ru-RU" b="1" dirty="0" smtClean="0"/>
              <a:t>1040;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r>
              <a:rPr lang="ru-RU" dirty="0"/>
              <a:t>-нарушения при эксплуатации электротехнического  оборудования </a:t>
            </a:r>
            <a:r>
              <a:rPr lang="ru-RU" dirty="0" smtClean="0"/>
              <a:t>-</a:t>
            </a:r>
            <a:r>
              <a:rPr lang="ru-RU" b="1" dirty="0" smtClean="0"/>
              <a:t>1201;</a:t>
            </a:r>
          </a:p>
          <a:p>
            <a:endParaRPr lang="ru-RU" b="1" dirty="0"/>
          </a:p>
          <a:p>
            <a:r>
              <a:rPr lang="ru-RU" dirty="0"/>
              <a:t>-нарушения требований противопожарной защиты </a:t>
            </a:r>
            <a:r>
              <a:rPr lang="ru-RU" dirty="0" smtClean="0"/>
              <a:t>-</a:t>
            </a:r>
            <a:r>
              <a:rPr lang="ru-RU" b="1" dirty="0" smtClean="0"/>
              <a:t>938.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002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661248"/>
            <a:ext cx="9144000" cy="1196752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34000">
                <a:schemeClr val="accent1">
                  <a:tint val="44500"/>
                  <a:satMod val="160000"/>
                </a:schemeClr>
              </a:gs>
              <a:gs pos="95000">
                <a:schemeClr val="bg1"/>
              </a:gs>
              <a:gs pos="64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899592" y="112562"/>
            <a:ext cx="0" cy="94017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921498" y="79431"/>
            <a:ext cx="4098304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b="1" dirty="0" smtClean="0">
                <a:solidFill>
                  <a:schemeClr val="bg1"/>
                </a:solidFill>
                <a:latin typeface="Cambria" pitchFamily="18" charset="0"/>
              </a:rPr>
              <a:t>Ростехнадзор</a:t>
            </a:r>
          </a:p>
          <a:p>
            <a:pPr>
              <a:lnSpc>
                <a:spcPct val="80000"/>
              </a:lnSpc>
            </a:pPr>
            <a:endParaRPr lang="ru-RU" sz="1200" b="1" dirty="0" smtClean="0">
              <a:solidFill>
                <a:schemeClr val="bg1"/>
              </a:solidFill>
              <a:latin typeface="Cambria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200" dirty="0">
                <a:solidFill>
                  <a:schemeClr val="bg1"/>
                </a:solidFill>
                <a:latin typeface="Cambria" pitchFamily="18" charset="0"/>
              </a:rPr>
              <a:t>Сибирское управление </a:t>
            </a:r>
          </a:p>
          <a:p>
            <a:pPr>
              <a:lnSpc>
                <a:spcPct val="80000"/>
              </a:lnSpc>
            </a:pPr>
            <a:r>
              <a:rPr lang="ru-RU" sz="1200" dirty="0">
                <a:solidFill>
                  <a:schemeClr val="bg1"/>
                </a:solidFill>
                <a:latin typeface="Cambria" pitchFamily="18" charset="0"/>
              </a:rPr>
              <a:t>Федеральной службы по </a:t>
            </a:r>
          </a:p>
          <a:p>
            <a:pPr>
              <a:lnSpc>
                <a:spcPct val="80000"/>
              </a:lnSpc>
            </a:pPr>
            <a:r>
              <a:rPr lang="ru-RU" sz="1200" dirty="0">
                <a:solidFill>
                  <a:schemeClr val="bg1"/>
                </a:solidFill>
                <a:latin typeface="Cambria" pitchFamily="18" charset="0"/>
              </a:rPr>
              <a:t>экологическому, технологическому </a:t>
            </a:r>
          </a:p>
          <a:p>
            <a:pPr>
              <a:lnSpc>
                <a:spcPct val="80000"/>
              </a:lnSpc>
            </a:pPr>
            <a:r>
              <a:rPr lang="ru-RU" sz="1200" dirty="0">
                <a:solidFill>
                  <a:schemeClr val="bg1"/>
                </a:solidFill>
                <a:latin typeface="Cambria" pitchFamily="18" charset="0"/>
              </a:rPr>
              <a:t>и атомному надзору</a:t>
            </a:r>
          </a:p>
          <a:p>
            <a:pPr>
              <a:lnSpc>
                <a:spcPct val="80000"/>
              </a:lnSpc>
            </a:pP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1026" name="Picture 2" descr="Файл:Russia, Emblem of Rostehnadzor, 2007.png — Википед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01" y="79431"/>
            <a:ext cx="764163" cy="85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3744" y="6381328"/>
            <a:ext cx="298376" cy="365125"/>
          </a:xfrm>
        </p:spPr>
        <p:txBody>
          <a:bodyPr/>
          <a:lstStyle/>
          <a:p>
            <a:fld id="{B19B0651-EE4F-4900-A07F-96A6BFA9D0F0}" type="slidenum">
              <a:rPr lang="ru-RU" sz="1400" smtClean="0">
                <a:solidFill>
                  <a:srgbClr val="002060"/>
                </a:solidFill>
                <a:latin typeface="+mj-lt"/>
              </a:rPr>
              <a:t>7</a:t>
            </a:fld>
            <a:endParaRPr lang="ru-RU" sz="14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030" name="Picture 6" descr="C:\Users\User\Рабочий стол\13-00-03-54 от 21.02.2024_page-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30" y="1066056"/>
            <a:ext cx="3731978" cy="527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Рабочий стол\13-00-03-54 от 21.02.2024_page-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85938"/>
            <a:ext cx="3724807" cy="526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93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661248"/>
            <a:ext cx="9144000" cy="1196752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34000">
                <a:schemeClr val="accent1">
                  <a:tint val="44500"/>
                  <a:satMod val="160000"/>
                </a:schemeClr>
              </a:gs>
              <a:gs pos="95000">
                <a:schemeClr val="bg1"/>
              </a:gs>
              <a:gs pos="64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899592" y="112562"/>
            <a:ext cx="0" cy="94017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921498" y="79431"/>
            <a:ext cx="4098304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b="1" dirty="0" smtClean="0">
                <a:solidFill>
                  <a:schemeClr val="bg1"/>
                </a:solidFill>
                <a:latin typeface="Cambria" pitchFamily="18" charset="0"/>
              </a:rPr>
              <a:t>Ростехнадзор</a:t>
            </a:r>
          </a:p>
          <a:p>
            <a:pPr>
              <a:lnSpc>
                <a:spcPct val="80000"/>
              </a:lnSpc>
            </a:pPr>
            <a:endParaRPr lang="ru-RU" sz="1200" b="1" dirty="0" smtClean="0">
              <a:solidFill>
                <a:schemeClr val="bg1"/>
              </a:solidFill>
              <a:latin typeface="Cambria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200" dirty="0">
                <a:solidFill>
                  <a:schemeClr val="bg1"/>
                </a:solidFill>
                <a:latin typeface="Cambria" pitchFamily="18" charset="0"/>
              </a:rPr>
              <a:t>Сибирское управление </a:t>
            </a:r>
          </a:p>
          <a:p>
            <a:pPr>
              <a:lnSpc>
                <a:spcPct val="80000"/>
              </a:lnSpc>
            </a:pPr>
            <a:r>
              <a:rPr lang="ru-RU" sz="1200" dirty="0">
                <a:solidFill>
                  <a:schemeClr val="bg1"/>
                </a:solidFill>
                <a:latin typeface="Cambria" pitchFamily="18" charset="0"/>
              </a:rPr>
              <a:t>Федеральной службы по </a:t>
            </a:r>
          </a:p>
          <a:p>
            <a:pPr>
              <a:lnSpc>
                <a:spcPct val="80000"/>
              </a:lnSpc>
            </a:pPr>
            <a:r>
              <a:rPr lang="ru-RU" sz="1200" dirty="0">
                <a:solidFill>
                  <a:schemeClr val="bg1"/>
                </a:solidFill>
                <a:latin typeface="Cambria" pitchFamily="18" charset="0"/>
              </a:rPr>
              <a:t>экологическому, технологическому </a:t>
            </a:r>
          </a:p>
          <a:p>
            <a:pPr>
              <a:lnSpc>
                <a:spcPct val="80000"/>
              </a:lnSpc>
            </a:pPr>
            <a:r>
              <a:rPr lang="ru-RU" sz="1200" dirty="0">
                <a:solidFill>
                  <a:schemeClr val="bg1"/>
                </a:solidFill>
                <a:latin typeface="Cambria" pitchFamily="18" charset="0"/>
              </a:rPr>
              <a:t>и атомному надзору</a:t>
            </a:r>
          </a:p>
          <a:p>
            <a:pPr>
              <a:lnSpc>
                <a:spcPct val="80000"/>
              </a:lnSpc>
            </a:pP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1026" name="Picture 2" descr="Файл:Russia, Emblem of Rostehnadzor, 2007.png — Википед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01" y="79431"/>
            <a:ext cx="764163" cy="85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3744" y="6381328"/>
            <a:ext cx="298376" cy="365125"/>
          </a:xfrm>
        </p:spPr>
        <p:txBody>
          <a:bodyPr/>
          <a:lstStyle/>
          <a:p>
            <a:fld id="{B19B0651-EE4F-4900-A07F-96A6BFA9D0F0}" type="slidenum">
              <a:rPr lang="ru-RU" sz="1400" smtClean="0">
                <a:solidFill>
                  <a:srgbClr val="002060"/>
                </a:solidFill>
                <a:latin typeface="+mj-lt"/>
              </a:rPr>
              <a:t>8</a:t>
            </a:fld>
            <a:endParaRPr lang="ru-RU" sz="14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2050" name="Picture 2" descr="C:\Users\User\Рабочий стол\13-00-03-54 от 21.02.2024_page-0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42" y="1066138"/>
            <a:ext cx="3734934" cy="527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Рабочий стол\13-00-03-54 от 21.02.2024_page-00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66138"/>
            <a:ext cx="3744416" cy="52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82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2406</TotalTime>
  <Words>523</Words>
  <Application>Microsoft Office PowerPoint</Application>
  <PresentationFormat>Экран (4:3)</PresentationFormat>
  <Paragraphs>121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Дерксен Ольга Дмитриевна</dc:creator>
  <cp:lastModifiedBy>Гируцкая Юлия Анатольевна</cp:lastModifiedBy>
  <cp:revision>138</cp:revision>
  <cp:lastPrinted>2023-05-29T04:08:54Z</cp:lastPrinted>
  <dcterms:created xsi:type="dcterms:W3CDTF">2022-09-30T06:45:04Z</dcterms:created>
  <dcterms:modified xsi:type="dcterms:W3CDTF">2024-08-20T06:11:35Z</dcterms:modified>
</cp:coreProperties>
</file>